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Adirek HC Semi-Bold" charset="1" panose="00000000000000000000"/>
      <p:regular r:id="rId24"/>
    </p:embeddedFont>
    <p:embeddedFont>
      <p:font typeface="HK Grotesk" charset="1" panose="00000500000000000000"/>
      <p:regular r:id="rId25"/>
    </p:embeddedFont>
    <p:embeddedFont>
      <p:font typeface="HK Grotesk Light" charset="1" panose="00000400000000000000"/>
      <p:regular r:id="rId26"/>
    </p:embeddedFont>
    <p:embeddedFont>
      <p:font typeface="HK Grotesk Bold" charset="1" panose="00000800000000000000"/>
      <p:regular r:id="rId27"/>
    </p:embeddedFont>
    <p:embeddedFont>
      <p:font typeface="Adirek HC Heavy" charset="1" panose="00000000000000000000"/>
      <p:regular r:id="rId28"/>
    </p:embeddedFont>
    <p:embeddedFont>
      <p:font typeface="Adirek HC Bold" charset="1" panose="000000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08676" y="0"/>
            <a:ext cx="4066640" cy="7268748"/>
            <a:chOff x="0" y="0"/>
            <a:chExt cx="1071049" cy="19144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71049" cy="1914403"/>
            </a:xfrm>
            <a:custGeom>
              <a:avLst/>
              <a:gdLst/>
              <a:ahLst/>
              <a:cxnLst/>
              <a:rect r="r" b="b" t="t" l="l"/>
              <a:pathLst>
                <a:path h="1914403" w="1071049">
                  <a:moveTo>
                    <a:pt x="0" y="0"/>
                  </a:moveTo>
                  <a:lnTo>
                    <a:pt x="1071049" y="0"/>
                  </a:lnTo>
                  <a:lnTo>
                    <a:pt x="1071049" y="1914403"/>
                  </a:lnTo>
                  <a:lnTo>
                    <a:pt x="0" y="1914403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71049" cy="1962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94112" y="8620179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275317" y="6995526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16032" y="3977847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444312" y="8854063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144500" y="5506036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8208676" y="7964450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3634498" y="1620953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9144000" y="7964450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4569822" y="1620953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-2700000">
            <a:off x="9828503" y="1338232"/>
            <a:ext cx="441617" cy="44161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-2700000">
            <a:off x="16041670" y="7230029"/>
            <a:ext cx="441617" cy="441617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2539466" y="1340484"/>
            <a:ext cx="5324868" cy="5340810"/>
          </a:xfrm>
          <a:custGeom>
            <a:avLst/>
            <a:gdLst/>
            <a:ahLst/>
            <a:cxnLst/>
            <a:rect r="r" b="b" t="t" l="l"/>
            <a:pathLst>
              <a:path h="5340810" w="5324868">
                <a:moveTo>
                  <a:pt x="0" y="0"/>
                </a:moveTo>
                <a:lnTo>
                  <a:pt x="5324868" y="0"/>
                </a:lnTo>
                <a:lnTo>
                  <a:pt x="5324868" y="5340810"/>
                </a:lnTo>
                <a:lnTo>
                  <a:pt x="0" y="53408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3634498" y="4253994"/>
            <a:ext cx="8788037" cy="3346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650"/>
              </a:lnSpc>
            </a:pPr>
            <a:r>
              <a:rPr lang="en-US" sz="14375" b="true">
                <a:solidFill>
                  <a:srgbClr val="000000"/>
                </a:solidFill>
                <a:latin typeface="Adirek HC Semi-Bold"/>
                <a:ea typeface="Adirek HC Semi-Bold"/>
                <a:cs typeface="Adirek HC Semi-Bold"/>
                <a:sym typeface="Adirek HC Semi-Bold"/>
              </a:rPr>
              <a:t>CAM</a:t>
            </a:r>
          </a:p>
          <a:p>
            <a:pPr algn="l">
              <a:lnSpc>
                <a:spcPts val="12650"/>
              </a:lnSpc>
            </a:pPr>
            <a:r>
              <a:rPr lang="en-US" b="true" sz="14375">
                <a:solidFill>
                  <a:srgbClr val="000000"/>
                </a:solidFill>
                <a:latin typeface="Adirek HC Semi-Bold"/>
                <a:ea typeface="Adirek HC Semi-Bold"/>
                <a:cs typeface="Adirek HC Semi-Bold"/>
                <a:sym typeface="Adirek HC Semi-Bold"/>
              </a:rPr>
              <a:t>CONTROL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744101" y="3055802"/>
            <a:ext cx="8904809" cy="582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0"/>
              </a:lnSpc>
            </a:pPr>
            <a:r>
              <a:rPr lang="en-US" sz="3886" spc="3109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CAPSTONE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562414" y="8401624"/>
            <a:ext cx="4114800" cy="1299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62"/>
              </a:lnSpc>
            </a:pPr>
          </a:p>
          <a:p>
            <a:pPr algn="r">
              <a:lnSpc>
                <a:spcPts val="2562"/>
              </a:lnSpc>
            </a:pPr>
            <a:r>
              <a:rPr lang="en-US" sz="2100" spc="42">
                <a:solidFill>
                  <a:srgbClr val="0000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Asignatura: Capstone 001D</a:t>
            </a:r>
          </a:p>
          <a:p>
            <a:pPr algn="r">
              <a:lnSpc>
                <a:spcPts val="2562"/>
              </a:lnSpc>
            </a:pPr>
            <a:r>
              <a:rPr lang="en-US" sz="2100" spc="42">
                <a:solidFill>
                  <a:srgbClr val="0000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Profesora: Cindy Contador</a:t>
            </a:r>
          </a:p>
          <a:p>
            <a:pPr algn="r">
              <a:lnSpc>
                <a:spcPts val="2562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13144500" y="642546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642573"/>
            <a:ext cx="4114800" cy="240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PRESENTACIÓN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8700" y="9553960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78559" y="6100445"/>
            <a:ext cx="7652857" cy="2957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Metodología Ágil (Kanban)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Toma de decisiones en base a reuniones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División</a:t>
            </a:r>
            <a:r>
              <a:rPr lang="en-US" sz="2799">
                <a:solidFill>
                  <a:srgbClr val="0000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 de tareas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Herramientas de seguimiento</a:t>
            </a:r>
          </a:p>
          <a:p>
            <a:pPr algn="l">
              <a:lnSpc>
                <a:spcPts val="3919"/>
              </a:lnSpc>
            </a:pPr>
          </a:p>
          <a:p>
            <a:pPr algn="l" marL="0" indent="0" lvl="1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-10800000">
            <a:off x="11681208" y="7957965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4" y="0"/>
                </a:lnTo>
                <a:lnTo>
                  <a:pt x="2926584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1269808" y="2038131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8100000">
            <a:off x="16482245" y="3582444"/>
            <a:ext cx="441617" cy="44161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8100000">
            <a:off x="15712178" y="7797397"/>
            <a:ext cx="441617" cy="44161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-10800000">
            <a:off x="14156522" y="1215994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800000">
            <a:off x="15201900" y="5547713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 flipH="true">
            <a:off x="13144500" y="3803253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flipH="true">
            <a:off x="12558602" y="3803253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028700" y="9229725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13144500" y="9397011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9397011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  <p:grpSp>
        <p:nvGrpSpPr>
          <p:cNvPr name="Group 18" id="18"/>
          <p:cNvGrpSpPr/>
          <p:nvPr/>
        </p:nvGrpSpPr>
        <p:grpSpPr>
          <a:xfrm rot="-5400000">
            <a:off x="3458352" y="-2327962"/>
            <a:ext cx="4993672" cy="10807244"/>
            <a:chOff x="0" y="0"/>
            <a:chExt cx="2855794" cy="618047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855794" cy="6180474"/>
            </a:xfrm>
            <a:custGeom>
              <a:avLst/>
              <a:gdLst/>
              <a:ahLst/>
              <a:cxnLst/>
              <a:rect r="r" b="b" t="t" l="l"/>
              <a:pathLst>
                <a:path h="6180474" w="2855794">
                  <a:moveTo>
                    <a:pt x="0" y="0"/>
                  </a:moveTo>
                  <a:lnTo>
                    <a:pt x="2855794" y="0"/>
                  </a:lnTo>
                  <a:lnTo>
                    <a:pt x="2855794" y="6180474"/>
                  </a:lnTo>
                  <a:lnTo>
                    <a:pt x="0" y="618047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2855794" cy="6228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378403" y="1834234"/>
            <a:ext cx="11153570" cy="2740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50"/>
              </a:lnSpc>
            </a:pPr>
            <a:r>
              <a:rPr lang="en-US" b="true" sz="11000">
                <a:solidFill>
                  <a:srgbClr val="FFB802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METODOLOGIAS UTILIZADAS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2991711" y="-2892233"/>
            <a:ext cx="3298937" cy="9224797"/>
            <a:chOff x="0" y="0"/>
            <a:chExt cx="1886605" cy="527550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86605" cy="5275500"/>
            </a:xfrm>
            <a:custGeom>
              <a:avLst/>
              <a:gdLst/>
              <a:ahLst/>
              <a:cxnLst/>
              <a:rect r="r" b="b" t="t" l="l"/>
              <a:pathLst>
                <a:path h="5275500" w="1886605">
                  <a:moveTo>
                    <a:pt x="0" y="0"/>
                  </a:moveTo>
                  <a:lnTo>
                    <a:pt x="1886605" y="0"/>
                  </a:lnTo>
                  <a:lnTo>
                    <a:pt x="1886605" y="5275500"/>
                  </a:lnTo>
                  <a:lnTo>
                    <a:pt x="0" y="52755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886605" cy="5323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201699" y="1577125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983452" y="2447348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-2700000">
            <a:off x="15299352" y="4735111"/>
            <a:ext cx="441617" cy="44161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128282" y="8227553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1" id="11"/>
          <p:cNvSpPr/>
          <p:nvPr/>
        </p:nvSpPr>
        <p:spPr>
          <a:xfrm>
            <a:off x="12738638" y="3293575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3673962" y="3293575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1028700" y="9229725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-227308" y="324712"/>
            <a:ext cx="18515308" cy="9637576"/>
          </a:xfrm>
          <a:custGeom>
            <a:avLst/>
            <a:gdLst/>
            <a:ahLst/>
            <a:cxnLst/>
            <a:rect r="r" b="b" t="t" l="l"/>
            <a:pathLst>
              <a:path h="9637576" w="18515308">
                <a:moveTo>
                  <a:pt x="0" y="0"/>
                </a:moveTo>
                <a:lnTo>
                  <a:pt x="18515308" y="0"/>
                </a:lnTo>
                <a:lnTo>
                  <a:pt x="18515308" y="9637576"/>
                </a:lnTo>
                <a:lnTo>
                  <a:pt x="0" y="96375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238" r="0" b="-3944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7398853" y="794836"/>
            <a:ext cx="12550218" cy="925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41"/>
              </a:lnSpc>
            </a:pPr>
            <a:r>
              <a:rPr lang="en-US" b="true" sz="7201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MODELO DE DATOS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144500" y="9397011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9397011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11759" y="921080"/>
            <a:ext cx="13543442" cy="4721131"/>
            <a:chOff x="0" y="0"/>
            <a:chExt cx="3163501" cy="11027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63501" cy="1102770"/>
            </a:xfrm>
            <a:custGeom>
              <a:avLst/>
              <a:gdLst/>
              <a:ahLst/>
              <a:cxnLst/>
              <a:rect r="r" b="b" t="t" l="l"/>
              <a:pathLst>
                <a:path h="1102770" w="3163501">
                  <a:moveTo>
                    <a:pt x="0" y="0"/>
                  </a:moveTo>
                  <a:lnTo>
                    <a:pt x="3163501" y="0"/>
                  </a:lnTo>
                  <a:lnTo>
                    <a:pt x="3163501" y="1102770"/>
                  </a:lnTo>
                  <a:lnTo>
                    <a:pt x="0" y="1102770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163501" cy="11503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8410" y="2287841"/>
            <a:ext cx="8618799" cy="225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2"/>
              </a:lnSpc>
            </a:pPr>
            <a:r>
              <a:rPr lang="en-US" b="true" sz="7789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HERRAMIENTAS UTILIZADAS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1851" y="7193475"/>
            <a:ext cx="10357957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Herramienta de gestion: Trello, Google Drive, Google Docs, Github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Base de datos: Django, PostgrestSQL</a:t>
            </a:r>
          </a:p>
          <a:p>
            <a:pPr algn="l" marL="0" indent="0" lvl="1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Programacion: Html, css, Python, Javascript, Pandas, cv2, Tesseract OCR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10800000">
            <a:off x="11681208" y="7957965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4" y="0"/>
                </a:lnTo>
                <a:lnTo>
                  <a:pt x="2926584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0800000">
            <a:off x="11269808" y="2038131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8100000">
            <a:off x="16482245" y="3582444"/>
            <a:ext cx="441617" cy="441617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8100000">
            <a:off x="15712178" y="7797397"/>
            <a:ext cx="441617" cy="441617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-10800000">
            <a:off x="14156522" y="1215994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10800000">
            <a:off x="15201900" y="5547713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7" id="17"/>
          <p:cNvSpPr/>
          <p:nvPr/>
        </p:nvSpPr>
        <p:spPr>
          <a:xfrm flipH="true">
            <a:off x="13144500" y="3803253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flipH="true">
            <a:off x="12558602" y="3803253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>
            <a:off x="1028700" y="9229725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13144500" y="9397011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9397011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55665" y="6127986"/>
            <a:ext cx="5887373" cy="905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b="true" sz="26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Las herramientas utilizadas en el proyecto son las siguientes: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3514496" y="-2384107"/>
            <a:ext cx="3298937" cy="9224797"/>
            <a:chOff x="0" y="0"/>
            <a:chExt cx="1886605" cy="527550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86605" cy="5275500"/>
            </a:xfrm>
            <a:custGeom>
              <a:avLst/>
              <a:gdLst/>
              <a:ahLst/>
              <a:cxnLst/>
              <a:rect r="r" b="b" t="t" l="l"/>
              <a:pathLst>
                <a:path h="5275500" w="1886605">
                  <a:moveTo>
                    <a:pt x="0" y="0"/>
                  </a:moveTo>
                  <a:lnTo>
                    <a:pt x="1886605" y="0"/>
                  </a:lnTo>
                  <a:lnTo>
                    <a:pt x="1886605" y="5275500"/>
                  </a:lnTo>
                  <a:lnTo>
                    <a:pt x="0" y="52755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886605" cy="5323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201699" y="1577125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983452" y="2447348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-2700000">
            <a:off x="15299352" y="4735111"/>
            <a:ext cx="441617" cy="44161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128282" y="8227553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1" id="11"/>
          <p:cNvSpPr/>
          <p:nvPr/>
        </p:nvSpPr>
        <p:spPr>
          <a:xfrm>
            <a:off x="12738638" y="3293575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3673962" y="3293575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1028700" y="9229725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0" y="365760"/>
            <a:ext cx="18288000" cy="9921240"/>
          </a:xfrm>
          <a:custGeom>
            <a:avLst/>
            <a:gdLst/>
            <a:ahLst/>
            <a:cxnLst/>
            <a:rect r="r" b="b" t="t" l="l"/>
            <a:pathLst>
              <a:path h="9921240" w="18288000">
                <a:moveTo>
                  <a:pt x="0" y="0"/>
                </a:moveTo>
                <a:lnTo>
                  <a:pt x="18288000" y="0"/>
                </a:lnTo>
                <a:lnTo>
                  <a:pt x="18288000" y="9921240"/>
                </a:lnTo>
                <a:lnTo>
                  <a:pt x="0" y="99212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-2538598" y="1405967"/>
            <a:ext cx="11153570" cy="82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79"/>
              </a:lnSpc>
            </a:pPr>
            <a:r>
              <a:rPr lang="en-US" b="true" sz="6399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ARQUITECTURA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556046" y="9985214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55449" y="9879219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33781" y="5268189"/>
            <a:ext cx="7947358" cy="2959363"/>
            <a:chOff x="0" y="0"/>
            <a:chExt cx="1856358" cy="6912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56358" cy="691253"/>
            </a:xfrm>
            <a:custGeom>
              <a:avLst/>
              <a:gdLst/>
              <a:ahLst/>
              <a:cxnLst/>
              <a:rect r="r" b="b" t="t" l="l"/>
              <a:pathLst>
                <a:path h="691253" w="1856358">
                  <a:moveTo>
                    <a:pt x="0" y="0"/>
                  </a:moveTo>
                  <a:lnTo>
                    <a:pt x="1856358" y="0"/>
                  </a:lnTo>
                  <a:lnTo>
                    <a:pt x="1856358" y="691253"/>
                  </a:lnTo>
                  <a:lnTo>
                    <a:pt x="0" y="691253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856358" cy="7388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734719" y="4336562"/>
            <a:ext cx="8083428" cy="4733128"/>
          </a:xfrm>
          <a:custGeom>
            <a:avLst/>
            <a:gdLst/>
            <a:ahLst/>
            <a:cxnLst/>
            <a:rect r="r" b="b" t="t" l="l"/>
            <a:pathLst>
              <a:path h="4733128" w="8083428">
                <a:moveTo>
                  <a:pt x="0" y="0"/>
                </a:moveTo>
                <a:lnTo>
                  <a:pt x="8083429" y="0"/>
                </a:lnTo>
                <a:lnTo>
                  <a:pt x="8083429" y="4733128"/>
                </a:lnTo>
                <a:lnTo>
                  <a:pt x="0" y="47331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92" r="0" b="-6892"/>
            </a:stretch>
          </a:blipFill>
        </p:spPr>
      </p:sp>
      <p:grpSp>
        <p:nvGrpSpPr>
          <p:cNvPr name="Group 6" id="6"/>
          <p:cNvGrpSpPr/>
          <p:nvPr/>
        </p:nvGrpSpPr>
        <p:grpSpPr>
          <a:xfrm rot="-5400000">
            <a:off x="3458352" y="-2327962"/>
            <a:ext cx="4993672" cy="10807244"/>
            <a:chOff x="0" y="0"/>
            <a:chExt cx="2855794" cy="618047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855794" cy="6180474"/>
            </a:xfrm>
            <a:custGeom>
              <a:avLst/>
              <a:gdLst/>
              <a:ahLst/>
              <a:cxnLst/>
              <a:rect r="r" b="b" t="t" l="l"/>
              <a:pathLst>
                <a:path h="6180474" w="2855794">
                  <a:moveTo>
                    <a:pt x="0" y="0"/>
                  </a:moveTo>
                  <a:lnTo>
                    <a:pt x="2855794" y="0"/>
                  </a:lnTo>
                  <a:lnTo>
                    <a:pt x="2855794" y="6180474"/>
                  </a:lnTo>
                  <a:lnTo>
                    <a:pt x="0" y="618047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855794" cy="6228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3201699" y="1577125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983452" y="2447348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-2700000">
            <a:off x="15299352" y="4735111"/>
            <a:ext cx="441617" cy="44161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128282" y="8227553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5" id="15"/>
          <p:cNvSpPr/>
          <p:nvPr/>
        </p:nvSpPr>
        <p:spPr>
          <a:xfrm>
            <a:off x="12738638" y="3293575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3673962" y="3293575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>
            <a:off x="1028700" y="9229725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378403" y="1834300"/>
            <a:ext cx="11153570" cy="2739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50"/>
              </a:lnSpc>
            </a:pPr>
            <a:r>
              <a:rPr lang="en-US" b="true" sz="11000">
                <a:solidFill>
                  <a:srgbClr val="FFB802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DEMOSTRACION DE SOFTWARE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144500" y="9397011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9397011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25" y="0"/>
            <a:ext cx="18288000" cy="9029329"/>
            <a:chOff x="0" y="0"/>
            <a:chExt cx="10458588" cy="51637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58588" cy="5163716"/>
            </a:xfrm>
            <a:custGeom>
              <a:avLst/>
              <a:gdLst/>
              <a:ahLst/>
              <a:cxnLst/>
              <a:rect r="r" b="b" t="t" l="l"/>
              <a:pathLst>
                <a:path h="5163716" w="10458588">
                  <a:moveTo>
                    <a:pt x="0" y="0"/>
                  </a:moveTo>
                  <a:lnTo>
                    <a:pt x="10458588" y="0"/>
                  </a:lnTo>
                  <a:lnTo>
                    <a:pt x="10458588" y="5163716"/>
                  </a:lnTo>
                  <a:lnTo>
                    <a:pt x="0" y="516371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458588" cy="52113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053806"/>
            <a:ext cx="769328" cy="3053806"/>
            <a:chOff x="0" y="0"/>
            <a:chExt cx="202621" cy="8042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2621" cy="804295"/>
            </a:xfrm>
            <a:custGeom>
              <a:avLst/>
              <a:gdLst/>
              <a:ahLst/>
              <a:cxnLst/>
              <a:rect r="r" b="b" t="t" l="l"/>
              <a:pathLst>
                <a:path h="804295" w="202621">
                  <a:moveTo>
                    <a:pt x="0" y="0"/>
                  </a:moveTo>
                  <a:lnTo>
                    <a:pt x="202621" y="0"/>
                  </a:lnTo>
                  <a:lnTo>
                    <a:pt x="202621" y="804295"/>
                  </a:lnTo>
                  <a:lnTo>
                    <a:pt x="0" y="804295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02621" cy="8519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1028666" y="9333253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9598172" y="1358405"/>
            <a:ext cx="8528120" cy="6312519"/>
          </a:xfrm>
          <a:custGeom>
            <a:avLst/>
            <a:gdLst/>
            <a:ahLst/>
            <a:cxnLst/>
            <a:rect r="r" b="b" t="t" l="l"/>
            <a:pathLst>
              <a:path h="6312519" w="8528120">
                <a:moveTo>
                  <a:pt x="0" y="0"/>
                </a:moveTo>
                <a:lnTo>
                  <a:pt x="8528120" y="0"/>
                </a:lnTo>
                <a:lnTo>
                  <a:pt x="8528120" y="6312519"/>
                </a:lnTo>
                <a:lnTo>
                  <a:pt x="0" y="63125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32" t="0" r="-3832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18905" y="2618512"/>
            <a:ext cx="8886147" cy="438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6"/>
              </a:lnSpc>
            </a:pPr>
          </a:p>
          <a:p>
            <a:pPr algn="l" marL="540718" indent="-270359" lvl="1">
              <a:lnSpc>
                <a:spcPts val="3506"/>
              </a:lnSpc>
              <a:buFont typeface="Arial"/>
              <a:buChar char="•"/>
            </a:pP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completó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la p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ograma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ci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ó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y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cial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 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stem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.</a:t>
            </a:r>
          </a:p>
          <a:p>
            <a:pPr algn="l" marL="540718" indent="-270359" lvl="1">
              <a:lnSpc>
                <a:spcPts val="3506"/>
              </a:lnSpc>
              <a:buFont typeface="Arial"/>
              <a:buChar char="•"/>
            </a:pP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creó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un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de d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tos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ncional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p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 al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acenar las pa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te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ntes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registra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das,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 residentes como visitas.</a:t>
            </a:r>
          </a:p>
          <a:p>
            <a:pPr algn="l" marL="540718" indent="-270359" lvl="1">
              <a:lnSpc>
                <a:spcPts val="3506"/>
              </a:lnSpc>
              <a:buFont typeface="Arial"/>
              <a:buChar char="•"/>
            </a:pP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rant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la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pru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bas,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nfirmó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que e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stem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eja c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or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recta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ente errores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omu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es,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 e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reso de d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ato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omp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eto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.</a:t>
            </a:r>
          </a:p>
          <a:p>
            <a:pPr algn="l" marL="540718" indent="-270359" lvl="1">
              <a:lnSpc>
                <a:spcPts val="3506"/>
              </a:lnSpc>
              <a:buFont typeface="Arial"/>
              <a:buChar char="•"/>
            </a:pP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Real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z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eba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en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 ento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 co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ntrolad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,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demost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ando qu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el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si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stema puede i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dent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ificar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y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reg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ist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rar p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te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ntes</a:t>
            </a:r>
            <a:r>
              <a:rPr lang="en-US" sz="250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.</a:t>
            </a:r>
          </a:p>
          <a:p>
            <a:pPr algn="l">
              <a:lnSpc>
                <a:spcPts val="3506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300760" y="1208843"/>
            <a:ext cx="4792197" cy="1591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81"/>
              </a:lnSpc>
            </a:pPr>
            <a:r>
              <a:rPr lang="en-US" b="true" sz="6401">
                <a:solidFill>
                  <a:srgbClr val="FFFFFF"/>
                </a:solidFill>
                <a:latin typeface="Adirek HC Bold"/>
                <a:ea typeface="Adirek HC Bold"/>
                <a:cs typeface="Adirek HC Bold"/>
                <a:sym typeface="Adirek HC Bold"/>
              </a:rPr>
              <a:t>RESULTADO OBTENIDO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144466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9503006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9029329"/>
            <a:chOff x="0" y="0"/>
            <a:chExt cx="10458588" cy="51637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58588" cy="5163716"/>
            </a:xfrm>
            <a:custGeom>
              <a:avLst/>
              <a:gdLst/>
              <a:ahLst/>
              <a:cxnLst/>
              <a:rect r="r" b="b" t="t" l="l"/>
              <a:pathLst>
                <a:path h="5163716" w="10458588">
                  <a:moveTo>
                    <a:pt x="0" y="0"/>
                  </a:moveTo>
                  <a:lnTo>
                    <a:pt x="10458588" y="0"/>
                  </a:lnTo>
                  <a:lnTo>
                    <a:pt x="10458588" y="5163716"/>
                  </a:lnTo>
                  <a:lnTo>
                    <a:pt x="0" y="516371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458588" cy="52113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053806"/>
            <a:ext cx="769328" cy="3053806"/>
            <a:chOff x="0" y="0"/>
            <a:chExt cx="202621" cy="8042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2621" cy="804295"/>
            </a:xfrm>
            <a:custGeom>
              <a:avLst/>
              <a:gdLst/>
              <a:ahLst/>
              <a:cxnLst/>
              <a:rect r="r" b="b" t="t" l="l"/>
              <a:pathLst>
                <a:path h="804295" w="202621">
                  <a:moveTo>
                    <a:pt x="0" y="0"/>
                  </a:moveTo>
                  <a:lnTo>
                    <a:pt x="202621" y="0"/>
                  </a:lnTo>
                  <a:lnTo>
                    <a:pt x="202621" y="804295"/>
                  </a:lnTo>
                  <a:lnTo>
                    <a:pt x="0" y="804295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02621" cy="8519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1028666" y="9333253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9785671" y="2276089"/>
            <a:ext cx="8264686" cy="5509791"/>
          </a:xfrm>
          <a:custGeom>
            <a:avLst/>
            <a:gdLst/>
            <a:ahLst/>
            <a:cxnLst/>
            <a:rect r="r" b="b" t="t" l="l"/>
            <a:pathLst>
              <a:path h="5509791" w="8264686">
                <a:moveTo>
                  <a:pt x="0" y="0"/>
                </a:moveTo>
                <a:lnTo>
                  <a:pt x="8264685" y="0"/>
                </a:lnTo>
                <a:lnTo>
                  <a:pt x="8264685" y="5509791"/>
                </a:lnTo>
                <a:lnTo>
                  <a:pt x="0" y="55097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86758" y="3164523"/>
            <a:ext cx="9966936" cy="2943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6483" indent="-303242" lvl="1">
              <a:lnSpc>
                <a:spcPts val="3932"/>
              </a:lnSpc>
              <a:buFont typeface="Arial"/>
              <a:buChar char="•"/>
            </a:pP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Dela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y d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 1 minuto e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 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la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cámara.</a:t>
            </a:r>
          </a:p>
          <a:p>
            <a:pPr algn="l" marL="606483" indent="-303242" lvl="1">
              <a:lnSpc>
                <a:spcPts val="3932"/>
              </a:lnSpc>
              <a:buFont typeface="Arial"/>
              <a:buChar char="•"/>
            </a:pP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al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de d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tos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y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sit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cio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nes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reales.</a:t>
            </a:r>
          </a:p>
          <a:p>
            <a:pPr algn="l" marL="606483" indent="-303242" lvl="1">
              <a:lnSpc>
                <a:spcPts val="3932"/>
              </a:lnSpc>
              <a:buFont typeface="Arial"/>
              <a:buChar char="•"/>
            </a:pP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Gest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ió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 del 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iempo.</a:t>
            </a:r>
          </a:p>
          <a:p>
            <a:pPr algn="l" marL="606483" indent="-303242" lvl="1">
              <a:lnSpc>
                <a:spcPts val="3932"/>
              </a:lnSpc>
              <a:buFont typeface="Arial"/>
              <a:buChar char="•"/>
            </a:pP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As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ig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nación de 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area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.</a:t>
            </a:r>
          </a:p>
          <a:p>
            <a:pPr algn="l" marL="606483" indent="-303242" lvl="1">
              <a:lnSpc>
                <a:spcPts val="3932"/>
              </a:lnSpc>
              <a:buFont typeface="Arial"/>
              <a:buChar char="•"/>
            </a:pP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oblemas técnicos con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el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r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no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cimi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nto de patente</a:t>
            </a:r>
            <a:r>
              <a:rPr lang="en-US" sz="2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s.</a:t>
            </a:r>
          </a:p>
          <a:p>
            <a:pPr algn="l">
              <a:lnSpc>
                <a:spcPts val="3932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790705" y="714040"/>
            <a:ext cx="8724641" cy="2361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81"/>
              </a:lnSpc>
            </a:pPr>
            <a:r>
              <a:rPr lang="en-US" sz="6401" b="true">
                <a:solidFill>
                  <a:srgbClr val="FFFFFF"/>
                </a:solidFill>
                <a:latin typeface="Adirek HC Bold"/>
                <a:ea typeface="Adirek HC Bold"/>
                <a:cs typeface="Adirek HC Bold"/>
                <a:sym typeface="Adirek HC Bold"/>
              </a:rPr>
              <a:t>OBSTÁCULOS PRESENTADOS DURANTE EL DESARROLLO</a:t>
            </a:r>
          </a:p>
          <a:p>
            <a:pPr algn="l">
              <a:lnSpc>
                <a:spcPts val="6081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3144466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9503006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72867" y="2176783"/>
            <a:ext cx="13815133" cy="5933433"/>
            <a:chOff x="0" y="0"/>
            <a:chExt cx="3638554" cy="1562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38553" cy="1562715"/>
            </a:xfrm>
            <a:custGeom>
              <a:avLst/>
              <a:gdLst/>
              <a:ahLst/>
              <a:cxnLst/>
              <a:rect r="r" b="b" t="t" l="l"/>
              <a:pathLst>
                <a:path h="1562715" w="3638553">
                  <a:moveTo>
                    <a:pt x="0" y="0"/>
                  </a:moveTo>
                  <a:lnTo>
                    <a:pt x="3638553" y="0"/>
                  </a:lnTo>
                  <a:lnTo>
                    <a:pt x="3638553" y="1562715"/>
                  </a:lnTo>
                  <a:lnTo>
                    <a:pt x="0" y="156271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638554" cy="16103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H="true">
            <a:off x="12136227" y="6089062"/>
            <a:ext cx="3951957" cy="0"/>
          </a:xfrm>
          <a:prstGeom prst="line">
            <a:avLst/>
          </a:prstGeom>
          <a:ln cap="rnd" w="85725">
            <a:solidFill>
              <a:srgbClr val="FFB80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862152" y="3748698"/>
            <a:ext cx="10425848" cy="1870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442"/>
              </a:lnSpc>
            </a:pPr>
            <a:r>
              <a:rPr lang="en-US" b="true" sz="15275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PREGUNTAS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136227" y="5398499"/>
            <a:ext cx="5681505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SOBRE EL PROYECTO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294112" y="8620179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63686" y="3148457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053521" y="1249004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444312" y="8854063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726978" y="7248719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631960" y="406954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4" id="14"/>
          <p:cNvSpPr/>
          <p:nvPr/>
        </p:nvSpPr>
        <p:spPr>
          <a:xfrm>
            <a:off x="12502340" y="9320212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3437664" y="9320212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-2700000">
            <a:off x="12611421" y="1120162"/>
            <a:ext cx="441617" cy="44161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-2700000">
            <a:off x="16041670" y="7230029"/>
            <a:ext cx="441617" cy="441617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-2700000">
            <a:off x="2125408" y="1120162"/>
            <a:ext cx="441617" cy="441617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360585" y="2176783"/>
            <a:ext cx="13815133" cy="5933433"/>
            <a:chOff x="0" y="0"/>
            <a:chExt cx="3638554" cy="1562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38553" cy="1562715"/>
            </a:xfrm>
            <a:custGeom>
              <a:avLst/>
              <a:gdLst/>
              <a:ahLst/>
              <a:cxnLst/>
              <a:rect r="r" b="b" t="t" l="l"/>
              <a:pathLst>
                <a:path h="1562715" w="3638553">
                  <a:moveTo>
                    <a:pt x="0" y="0"/>
                  </a:moveTo>
                  <a:lnTo>
                    <a:pt x="3638553" y="0"/>
                  </a:lnTo>
                  <a:lnTo>
                    <a:pt x="3638553" y="1562715"/>
                  </a:lnTo>
                  <a:lnTo>
                    <a:pt x="0" y="156271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638554" cy="16103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-10800000">
            <a:off x="1028700" y="5684249"/>
            <a:ext cx="3951957" cy="0"/>
          </a:xfrm>
          <a:prstGeom prst="line">
            <a:avLst/>
          </a:prstGeom>
          <a:ln cap="rnd" w="85725">
            <a:solidFill>
              <a:srgbClr val="FFB80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028700" y="3748725"/>
            <a:ext cx="10425848" cy="1870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442"/>
              </a:lnSpc>
            </a:pPr>
            <a:r>
              <a:rPr lang="en-US" b="true" sz="15275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GRACIAS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02775" y="5398516"/>
            <a:ext cx="4932445" cy="647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POR SU ATENCIÓN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294112" y="8620179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361417" y="4179965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053521" y="1249004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444312" y="8854063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3144500" y="5506036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631960" y="406954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4" id="14"/>
          <p:cNvSpPr/>
          <p:nvPr/>
        </p:nvSpPr>
        <p:spPr>
          <a:xfrm>
            <a:off x="12502340" y="9320212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3437664" y="9320212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-2700000">
            <a:off x="12611421" y="1120162"/>
            <a:ext cx="441617" cy="44161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-2700000">
            <a:off x="16041670" y="7230029"/>
            <a:ext cx="441617" cy="441617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-2700000">
            <a:off x="2125408" y="1120162"/>
            <a:ext cx="441617" cy="441617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5092522"/>
            <a:ext cx="13735893" cy="3841590"/>
            <a:chOff x="0" y="0"/>
            <a:chExt cx="3208454" cy="8973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08454" cy="897325"/>
            </a:xfrm>
            <a:custGeom>
              <a:avLst/>
              <a:gdLst/>
              <a:ahLst/>
              <a:cxnLst/>
              <a:rect r="r" b="b" t="t" l="l"/>
              <a:pathLst>
                <a:path h="897325" w="3208454">
                  <a:moveTo>
                    <a:pt x="0" y="0"/>
                  </a:moveTo>
                  <a:lnTo>
                    <a:pt x="3208454" y="0"/>
                  </a:lnTo>
                  <a:lnTo>
                    <a:pt x="3208454" y="897325"/>
                  </a:lnTo>
                  <a:lnTo>
                    <a:pt x="0" y="897325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208454" cy="944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5400000">
            <a:off x="3458352" y="-2327962"/>
            <a:ext cx="4993672" cy="10807244"/>
            <a:chOff x="0" y="0"/>
            <a:chExt cx="2855794" cy="618047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855794" cy="6180474"/>
            </a:xfrm>
            <a:custGeom>
              <a:avLst/>
              <a:gdLst/>
              <a:ahLst/>
              <a:cxnLst/>
              <a:rect r="r" b="b" t="t" l="l"/>
              <a:pathLst>
                <a:path h="6180474" w="2855794">
                  <a:moveTo>
                    <a:pt x="0" y="0"/>
                  </a:moveTo>
                  <a:lnTo>
                    <a:pt x="2855794" y="0"/>
                  </a:lnTo>
                  <a:lnTo>
                    <a:pt x="2855794" y="6180474"/>
                  </a:lnTo>
                  <a:lnTo>
                    <a:pt x="0" y="618047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855794" cy="6228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3201699" y="1577125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983452" y="2447348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700000">
            <a:off x="15299352" y="4735111"/>
            <a:ext cx="441617" cy="44161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128282" y="8227553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4" id="14"/>
          <p:cNvSpPr/>
          <p:nvPr/>
        </p:nvSpPr>
        <p:spPr>
          <a:xfrm>
            <a:off x="12738638" y="3293575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3673962" y="3293575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028700" y="9229725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378403" y="1834234"/>
            <a:ext cx="11153570" cy="2740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50"/>
              </a:lnSpc>
            </a:pPr>
            <a:r>
              <a:rPr lang="en-US" b="true" sz="11000">
                <a:solidFill>
                  <a:srgbClr val="FFB802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INTEGRANTES DEL EQUIPO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144500" y="9397011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9397011"/>
            <a:ext cx="4114800" cy="240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68721" y="7513592"/>
            <a:ext cx="4320810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Project manager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Desarrollo, Gestión, Planificación.</a:t>
            </a:r>
          </a:p>
          <a:p>
            <a:pPr algn="l">
              <a:lnSpc>
                <a:spcPts val="3080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269548" y="5851479"/>
            <a:ext cx="3564416" cy="159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9"/>
              </a:lnSpc>
            </a:pPr>
            <a:r>
              <a:rPr lang="en-US" b="true" sz="6399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ADOLFO CALDERON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165171" y="7415708"/>
            <a:ext cx="4320810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Desarrollador y QA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Programar el software y realizar pruebas</a:t>
            </a:r>
          </a:p>
          <a:p>
            <a:pPr algn="l">
              <a:lnSpc>
                <a:spcPts val="3080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6165998" y="5753595"/>
            <a:ext cx="4080435" cy="159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9"/>
              </a:lnSpc>
            </a:pPr>
            <a:r>
              <a:rPr lang="en-US" b="true" sz="6399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CARLOS VALENZUELA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199351" y="7415708"/>
            <a:ext cx="4320810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Analista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Gestión de documentos, Planificación</a:t>
            </a:r>
          </a:p>
          <a:p>
            <a:pPr algn="l">
              <a:lnSpc>
                <a:spcPts val="3080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1200177" y="5753595"/>
            <a:ext cx="3564416" cy="159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9"/>
              </a:lnSpc>
            </a:pPr>
            <a:r>
              <a:rPr lang="en-US" b="true" sz="6399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NICOLAS QUIJADA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45053" y="2604512"/>
            <a:ext cx="10689053" cy="5077976"/>
            <a:chOff x="0" y="0"/>
            <a:chExt cx="2815224" cy="13374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15224" cy="1337409"/>
            </a:xfrm>
            <a:custGeom>
              <a:avLst/>
              <a:gdLst/>
              <a:ahLst/>
              <a:cxnLst/>
              <a:rect r="r" b="b" t="t" l="l"/>
              <a:pathLst>
                <a:path h="1337409" w="2815224">
                  <a:moveTo>
                    <a:pt x="0" y="0"/>
                  </a:moveTo>
                  <a:lnTo>
                    <a:pt x="2815224" y="0"/>
                  </a:lnTo>
                  <a:lnTo>
                    <a:pt x="2815224" y="1337409"/>
                  </a:lnTo>
                  <a:lnTo>
                    <a:pt x="0" y="1337409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815224" cy="13850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0937336" y="1832235"/>
            <a:ext cx="5887373" cy="0"/>
          </a:xfrm>
          <a:prstGeom prst="line">
            <a:avLst/>
          </a:prstGeom>
          <a:ln cap="rnd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0937336" y="2637588"/>
            <a:ext cx="5887373" cy="0"/>
          </a:xfrm>
          <a:prstGeom prst="line">
            <a:avLst/>
          </a:prstGeom>
          <a:ln cap="rnd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937336" y="3684919"/>
            <a:ext cx="5887373" cy="0"/>
          </a:xfrm>
          <a:prstGeom prst="line">
            <a:avLst/>
          </a:prstGeom>
          <a:ln cap="rnd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0937336" y="4627187"/>
            <a:ext cx="5887373" cy="0"/>
          </a:xfrm>
          <a:prstGeom prst="line">
            <a:avLst/>
          </a:prstGeom>
          <a:ln cap="rnd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028700" y="9530377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0937336" y="1120313"/>
            <a:ext cx="588737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Introducción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937336" y="2038696"/>
            <a:ext cx="588737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Problema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37336" y="2912759"/>
            <a:ext cx="588737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Solucion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937336" y="3950277"/>
            <a:ext cx="588737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Objetivos generales y especificos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937336" y="4998662"/>
            <a:ext cx="588737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Metodologias utilizadas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5106" y="4421187"/>
            <a:ext cx="7871982" cy="1787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300"/>
              </a:lnSpc>
            </a:pPr>
            <a:r>
              <a:rPr lang="en-US" b="true" sz="14000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CONTENIDO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144500" y="9697613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9697613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5361417" y="681313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7850471" y="8244463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3" y="0"/>
                </a:lnTo>
                <a:lnTo>
                  <a:pt x="417913" y="404237"/>
                </a:lnTo>
                <a:lnTo>
                  <a:pt x="0" y="404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20" id="20"/>
          <p:cNvSpPr/>
          <p:nvPr/>
        </p:nvSpPr>
        <p:spPr>
          <a:xfrm>
            <a:off x="7859680" y="2147589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>
            <a:off x="8795004" y="2147589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2" id="22"/>
          <p:cNvGrpSpPr/>
          <p:nvPr/>
        </p:nvGrpSpPr>
        <p:grpSpPr>
          <a:xfrm rot="-2700000">
            <a:off x="807858" y="1120162"/>
            <a:ext cx="441617" cy="441617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-2700000">
            <a:off x="17350762" y="8225773"/>
            <a:ext cx="441617" cy="441617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AutoShape 28" id="28"/>
          <p:cNvSpPr/>
          <p:nvPr/>
        </p:nvSpPr>
        <p:spPr>
          <a:xfrm>
            <a:off x="10937336" y="5675572"/>
            <a:ext cx="5887373" cy="0"/>
          </a:xfrm>
          <a:prstGeom prst="line">
            <a:avLst/>
          </a:prstGeom>
          <a:ln cap="rnd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9" id="29"/>
          <p:cNvSpPr txBox="true"/>
          <p:nvPr/>
        </p:nvSpPr>
        <p:spPr>
          <a:xfrm rot="0">
            <a:off x="10937336" y="5942272"/>
            <a:ext cx="588737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Alcances y limitaciones del proyecto</a:t>
            </a:r>
          </a:p>
        </p:txBody>
      </p:sp>
      <p:sp>
        <p:nvSpPr>
          <p:cNvPr name="AutoShape 30" id="30"/>
          <p:cNvSpPr/>
          <p:nvPr/>
        </p:nvSpPr>
        <p:spPr>
          <a:xfrm>
            <a:off x="10937336" y="6681401"/>
            <a:ext cx="5887373" cy="0"/>
          </a:xfrm>
          <a:prstGeom prst="line">
            <a:avLst/>
          </a:prstGeom>
          <a:ln cap="rnd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1" id="31"/>
          <p:cNvSpPr txBox="true"/>
          <p:nvPr/>
        </p:nvSpPr>
        <p:spPr>
          <a:xfrm rot="0">
            <a:off x="10937336" y="6919526"/>
            <a:ext cx="588737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Arquitectura</a:t>
            </a:r>
          </a:p>
        </p:txBody>
      </p:sp>
      <p:sp>
        <p:nvSpPr>
          <p:cNvPr name="AutoShape 32" id="32"/>
          <p:cNvSpPr/>
          <p:nvPr/>
        </p:nvSpPr>
        <p:spPr>
          <a:xfrm>
            <a:off x="10937336" y="7596436"/>
            <a:ext cx="5887373" cy="0"/>
          </a:xfrm>
          <a:prstGeom prst="line">
            <a:avLst/>
          </a:prstGeom>
          <a:ln cap="rnd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3" id="33"/>
          <p:cNvSpPr txBox="true"/>
          <p:nvPr/>
        </p:nvSpPr>
        <p:spPr>
          <a:xfrm rot="0">
            <a:off x="10937336" y="7872661"/>
            <a:ext cx="588737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Modelo de datos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937336" y="8643923"/>
            <a:ext cx="6321964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Demostracion del software y consideraciones</a:t>
            </a:r>
          </a:p>
        </p:txBody>
      </p:sp>
      <p:sp>
        <p:nvSpPr>
          <p:cNvPr name="AutoShape 35" id="35"/>
          <p:cNvSpPr/>
          <p:nvPr/>
        </p:nvSpPr>
        <p:spPr>
          <a:xfrm>
            <a:off x="10937336" y="8495742"/>
            <a:ext cx="5887373" cy="0"/>
          </a:xfrm>
          <a:prstGeom prst="line">
            <a:avLst/>
          </a:prstGeom>
          <a:ln cap="rnd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6" id="36"/>
          <p:cNvSpPr txBox="true"/>
          <p:nvPr/>
        </p:nvSpPr>
        <p:spPr>
          <a:xfrm rot="0">
            <a:off x="10109310" y="1164127"/>
            <a:ext cx="713711" cy="522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52"/>
              </a:lnSpc>
              <a:spcBef>
                <a:spcPct val="0"/>
              </a:spcBef>
            </a:pPr>
            <a:r>
              <a:rPr lang="en-US" b="true" sz="4160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1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223625" y="2025995"/>
            <a:ext cx="713711" cy="522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52"/>
              </a:lnSpc>
              <a:spcBef>
                <a:spcPct val="0"/>
              </a:spcBef>
            </a:pPr>
            <a:r>
              <a:rPr lang="en-US" b="true" sz="4160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2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223625" y="2891503"/>
            <a:ext cx="713711" cy="522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52"/>
              </a:lnSpc>
              <a:spcBef>
                <a:spcPct val="0"/>
              </a:spcBef>
            </a:pPr>
            <a:r>
              <a:rPr lang="en-US" b="true" sz="4160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3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223625" y="3947137"/>
            <a:ext cx="713711" cy="522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52"/>
              </a:lnSpc>
              <a:spcBef>
                <a:spcPct val="0"/>
              </a:spcBef>
            </a:pPr>
            <a:r>
              <a:rPr lang="en-US" b="true" sz="4160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4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223625" y="5010090"/>
            <a:ext cx="713711" cy="522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52"/>
              </a:lnSpc>
              <a:spcBef>
                <a:spcPct val="0"/>
              </a:spcBef>
            </a:pPr>
            <a:r>
              <a:rPr lang="en-US" b="true" sz="4160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5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0223625" y="5942272"/>
            <a:ext cx="713711" cy="522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52"/>
              </a:lnSpc>
              <a:spcBef>
                <a:spcPct val="0"/>
              </a:spcBef>
            </a:pPr>
            <a:r>
              <a:rPr lang="en-US" b="true" sz="4160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6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0223625" y="6963340"/>
            <a:ext cx="713711" cy="522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52"/>
              </a:lnSpc>
              <a:spcBef>
                <a:spcPct val="0"/>
              </a:spcBef>
            </a:pPr>
            <a:r>
              <a:rPr lang="en-US" b="true" sz="4160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7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0223625" y="7929811"/>
            <a:ext cx="713711" cy="522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52"/>
              </a:lnSpc>
              <a:spcBef>
                <a:spcPct val="0"/>
              </a:spcBef>
            </a:pPr>
            <a:r>
              <a:rPr lang="en-US" b="true" sz="4160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8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0223625" y="8845844"/>
            <a:ext cx="713711" cy="522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52"/>
              </a:lnSpc>
              <a:spcBef>
                <a:spcPct val="0"/>
              </a:spcBef>
            </a:pPr>
            <a:r>
              <a:rPr lang="en-US" b="true" sz="4160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9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541063" y="5095875"/>
            <a:ext cx="9093107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La finalidad de este proyecto es mantener un control de seguridad de los vehículos y personas que circulan por cierto reciento privado, tales como condominios, villas, pasajes cerrados y departamentos.</a:t>
            </a:r>
          </a:p>
          <a:p>
            <a:pPr algn="l" marL="0" indent="0" lvl="1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7541063" y="2559271"/>
            <a:ext cx="9718237" cy="1785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254"/>
              </a:lnSpc>
            </a:pPr>
            <a:r>
              <a:rPr lang="en-US" b="true" sz="13952">
                <a:solidFill>
                  <a:srgbClr val="000000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INTRODUCCIÓN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6124564" cy="10287000"/>
          </a:xfrm>
          <a:custGeom>
            <a:avLst/>
            <a:gdLst/>
            <a:ahLst/>
            <a:cxnLst/>
            <a:rect r="r" b="b" t="t" l="l"/>
            <a:pathLst>
              <a:path h="10287000" w="6124564">
                <a:moveTo>
                  <a:pt x="0" y="0"/>
                </a:moveTo>
                <a:lnTo>
                  <a:pt x="6124564" y="0"/>
                </a:lnTo>
                <a:lnTo>
                  <a:pt x="612456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592" t="0" r="-127509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124564" y="1028700"/>
            <a:ext cx="349615" cy="8229600"/>
            <a:chOff x="0" y="0"/>
            <a:chExt cx="92080" cy="21674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2080" cy="2167467"/>
            </a:xfrm>
            <a:custGeom>
              <a:avLst/>
              <a:gdLst/>
              <a:ahLst/>
              <a:cxnLst/>
              <a:rect r="r" b="b" t="t" l="l"/>
              <a:pathLst>
                <a:path h="2167467" w="92080">
                  <a:moveTo>
                    <a:pt x="0" y="0"/>
                  </a:moveTo>
                  <a:lnTo>
                    <a:pt x="92080" y="0"/>
                  </a:lnTo>
                  <a:lnTo>
                    <a:pt x="920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92080" cy="22150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361417" y="8352375"/>
            <a:ext cx="2926583" cy="286081"/>
          </a:xfrm>
          <a:custGeom>
            <a:avLst/>
            <a:gdLst/>
            <a:ahLst/>
            <a:cxnLst/>
            <a:rect r="r" b="b" t="t" l="l"/>
            <a:pathLst>
              <a:path h="286081" w="2926583">
                <a:moveTo>
                  <a:pt x="0" y="0"/>
                </a:moveTo>
                <a:lnTo>
                  <a:pt x="2926583" y="0"/>
                </a:lnTo>
                <a:lnTo>
                  <a:pt x="2926583" y="286081"/>
                </a:lnTo>
                <a:lnTo>
                  <a:pt x="0" y="2860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89637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781800" y="359912"/>
            <a:ext cx="417914" cy="404237"/>
          </a:xfrm>
          <a:custGeom>
            <a:avLst/>
            <a:gdLst/>
            <a:ahLst/>
            <a:cxnLst/>
            <a:rect r="r" b="b" t="t" l="l"/>
            <a:pathLst>
              <a:path h="404237" w="417914">
                <a:moveTo>
                  <a:pt x="0" y="0"/>
                </a:moveTo>
                <a:lnTo>
                  <a:pt x="417914" y="0"/>
                </a:lnTo>
                <a:lnTo>
                  <a:pt x="417914" y="404236"/>
                </a:lnTo>
                <a:lnTo>
                  <a:pt x="0" y="4042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7123149" y="826061"/>
            <a:ext cx="81740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8058473" y="826061"/>
            <a:ext cx="348996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flipV="true">
            <a:off x="7531853" y="9258300"/>
            <a:ext cx="9727447" cy="0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3144500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31853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  <p:grpSp>
        <p:nvGrpSpPr>
          <p:cNvPr name="Group 15" id="15"/>
          <p:cNvGrpSpPr/>
          <p:nvPr/>
        </p:nvGrpSpPr>
        <p:grpSpPr>
          <a:xfrm rot="-2700000">
            <a:off x="16603900" y="1297621"/>
            <a:ext cx="441617" cy="426333"/>
            <a:chOff x="0" y="0"/>
            <a:chExt cx="812800" cy="78467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784670"/>
            </a:xfrm>
            <a:custGeom>
              <a:avLst/>
              <a:gdLst/>
              <a:ahLst/>
              <a:cxnLst/>
              <a:rect r="r" b="b" t="t" l="l"/>
              <a:pathLst>
                <a:path h="78467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4670"/>
                  </a:lnTo>
                  <a:lnTo>
                    <a:pt x="0" y="7846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812800" cy="8322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6107612"/>
            <a:chOff x="0" y="0"/>
            <a:chExt cx="10458588" cy="34928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58588" cy="3492837"/>
            </a:xfrm>
            <a:custGeom>
              <a:avLst/>
              <a:gdLst/>
              <a:ahLst/>
              <a:cxnLst/>
              <a:rect r="r" b="b" t="t" l="l"/>
              <a:pathLst>
                <a:path h="3492837" w="10458588">
                  <a:moveTo>
                    <a:pt x="0" y="0"/>
                  </a:moveTo>
                  <a:lnTo>
                    <a:pt x="10458588" y="0"/>
                  </a:lnTo>
                  <a:lnTo>
                    <a:pt x="10458588" y="3492837"/>
                  </a:lnTo>
                  <a:lnTo>
                    <a:pt x="0" y="349283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458588" cy="3540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053806"/>
            <a:ext cx="769328" cy="3053806"/>
            <a:chOff x="0" y="0"/>
            <a:chExt cx="202621" cy="8042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2621" cy="804295"/>
            </a:xfrm>
            <a:custGeom>
              <a:avLst/>
              <a:gdLst/>
              <a:ahLst/>
              <a:cxnLst/>
              <a:rect r="r" b="b" t="t" l="l"/>
              <a:pathLst>
                <a:path h="804295" w="202621">
                  <a:moveTo>
                    <a:pt x="0" y="0"/>
                  </a:moveTo>
                  <a:lnTo>
                    <a:pt x="202621" y="0"/>
                  </a:lnTo>
                  <a:lnTo>
                    <a:pt x="202621" y="804295"/>
                  </a:lnTo>
                  <a:lnTo>
                    <a:pt x="0" y="804295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02621" cy="8519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300760" y="3295086"/>
            <a:ext cx="5469369" cy="1990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En los últimos tres años, Chile ha experimentado un alarmante incremento en el número de "portonazos", un tipo de delito en el que los delincuentes roban vehículos o pertenencias aprovechando el momento en que las personas ingresan o salen de sus hogares.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00760" y="1816924"/>
            <a:ext cx="5690182" cy="974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20"/>
              </a:lnSpc>
            </a:pPr>
            <a:r>
              <a:rPr lang="en-US" b="true" sz="7600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PROBLEMÁTICA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9524467" y="1028700"/>
            <a:ext cx="7734833" cy="7779681"/>
          </a:xfrm>
          <a:custGeom>
            <a:avLst/>
            <a:gdLst/>
            <a:ahLst/>
            <a:cxnLst/>
            <a:rect r="r" b="b" t="t" l="l"/>
            <a:pathLst>
              <a:path h="7779681" w="7734833">
                <a:moveTo>
                  <a:pt x="0" y="0"/>
                </a:moveTo>
                <a:lnTo>
                  <a:pt x="7734833" y="0"/>
                </a:lnTo>
                <a:lnTo>
                  <a:pt x="7734833" y="7779681"/>
                </a:lnTo>
                <a:lnTo>
                  <a:pt x="0" y="77796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751" t="0" r="-19943" b="-5783"/>
            </a:stretch>
          </a:blipFill>
        </p:spPr>
      </p:sp>
      <p:sp>
        <p:nvSpPr>
          <p:cNvPr name="AutoShape 11" id="11"/>
          <p:cNvSpPr/>
          <p:nvPr/>
        </p:nvSpPr>
        <p:spPr>
          <a:xfrm>
            <a:off x="1028700" y="9229725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13144500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-10800000">
            <a:off x="1028700" y="8282596"/>
            <a:ext cx="3330728" cy="325587"/>
          </a:xfrm>
          <a:custGeom>
            <a:avLst/>
            <a:gdLst/>
            <a:ahLst/>
            <a:cxnLst/>
            <a:rect r="r" b="b" t="t" l="l"/>
            <a:pathLst>
              <a:path h="325587" w="3330728">
                <a:moveTo>
                  <a:pt x="0" y="0"/>
                </a:moveTo>
                <a:lnTo>
                  <a:pt x="3330728" y="0"/>
                </a:lnTo>
                <a:lnTo>
                  <a:pt x="3330728" y="325587"/>
                </a:lnTo>
                <a:lnTo>
                  <a:pt x="0" y="325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89637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8100000">
            <a:off x="8767743" y="3017165"/>
            <a:ext cx="502602" cy="502602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8100000">
            <a:off x="7414682" y="7210979"/>
            <a:ext cx="502602" cy="502602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-10800000">
            <a:off x="7310589" y="5253826"/>
            <a:ext cx="475625" cy="460059"/>
          </a:xfrm>
          <a:custGeom>
            <a:avLst/>
            <a:gdLst/>
            <a:ahLst/>
            <a:cxnLst/>
            <a:rect r="r" b="b" t="t" l="l"/>
            <a:pathLst>
              <a:path h="460059" w="475625">
                <a:moveTo>
                  <a:pt x="0" y="0"/>
                </a:moveTo>
                <a:lnTo>
                  <a:pt x="475626" y="0"/>
                </a:lnTo>
                <a:lnTo>
                  <a:pt x="475626" y="460060"/>
                </a:lnTo>
                <a:lnTo>
                  <a:pt x="0" y="4600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22" id="22"/>
          <p:cNvSpPr/>
          <p:nvPr/>
        </p:nvSpPr>
        <p:spPr>
          <a:xfrm flipH="true">
            <a:off x="4969074" y="3268466"/>
            <a:ext cx="930287" cy="0"/>
          </a:xfrm>
          <a:prstGeom prst="line">
            <a:avLst/>
          </a:prstGeom>
          <a:ln cap="flat" w="1428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6107612"/>
            <a:chOff x="0" y="0"/>
            <a:chExt cx="10458588" cy="34928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58588" cy="3492837"/>
            </a:xfrm>
            <a:custGeom>
              <a:avLst/>
              <a:gdLst/>
              <a:ahLst/>
              <a:cxnLst/>
              <a:rect r="r" b="b" t="t" l="l"/>
              <a:pathLst>
                <a:path h="3492837" w="10458588">
                  <a:moveTo>
                    <a:pt x="0" y="0"/>
                  </a:moveTo>
                  <a:lnTo>
                    <a:pt x="10458588" y="0"/>
                  </a:lnTo>
                  <a:lnTo>
                    <a:pt x="10458588" y="3492837"/>
                  </a:lnTo>
                  <a:lnTo>
                    <a:pt x="0" y="349283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458588" cy="3540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053806"/>
            <a:ext cx="769328" cy="3053806"/>
            <a:chOff x="0" y="0"/>
            <a:chExt cx="202621" cy="8042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2621" cy="804295"/>
            </a:xfrm>
            <a:custGeom>
              <a:avLst/>
              <a:gdLst/>
              <a:ahLst/>
              <a:cxnLst/>
              <a:rect r="r" b="b" t="t" l="l"/>
              <a:pathLst>
                <a:path h="804295" w="202621">
                  <a:moveTo>
                    <a:pt x="0" y="0"/>
                  </a:moveTo>
                  <a:lnTo>
                    <a:pt x="202621" y="0"/>
                  </a:lnTo>
                  <a:lnTo>
                    <a:pt x="202621" y="804295"/>
                  </a:lnTo>
                  <a:lnTo>
                    <a:pt x="0" y="804295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02621" cy="8519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1028700" y="9229725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0007195" y="2848574"/>
            <a:ext cx="7870743" cy="4589851"/>
          </a:xfrm>
          <a:custGeom>
            <a:avLst/>
            <a:gdLst/>
            <a:ahLst/>
            <a:cxnLst/>
            <a:rect r="r" b="b" t="t" l="l"/>
            <a:pathLst>
              <a:path h="4589851" w="7870743">
                <a:moveTo>
                  <a:pt x="0" y="0"/>
                </a:moveTo>
                <a:lnTo>
                  <a:pt x="7870743" y="0"/>
                </a:lnTo>
                <a:lnTo>
                  <a:pt x="7870743" y="4589852"/>
                </a:lnTo>
                <a:lnTo>
                  <a:pt x="0" y="45898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18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300760" y="3285561"/>
            <a:ext cx="5469369" cy="233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El proyecto busca implementar un sitio web para controlar la seguridad en recintos privados. Utilizaremos tecnología de reconocimiento de placas vehiculares para identificar y comparar vehículos con una base de datos de autorizados.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01806" y="1764769"/>
            <a:ext cx="5690182" cy="141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50"/>
              </a:lnSpc>
            </a:pPr>
            <a:r>
              <a:rPr lang="en-US" b="true" sz="11000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SOLUCIÓN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144500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-10800000">
            <a:off x="1028700" y="8282596"/>
            <a:ext cx="3330728" cy="325587"/>
          </a:xfrm>
          <a:custGeom>
            <a:avLst/>
            <a:gdLst/>
            <a:ahLst/>
            <a:cxnLst/>
            <a:rect r="r" b="b" t="t" l="l"/>
            <a:pathLst>
              <a:path h="325587" w="3330728">
                <a:moveTo>
                  <a:pt x="0" y="0"/>
                </a:moveTo>
                <a:lnTo>
                  <a:pt x="3330728" y="0"/>
                </a:lnTo>
                <a:lnTo>
                  <a:pt x="3330728" y="325587"/>
                </a:lnTo>
                <a:lnTo>
                  <a:pt x="0" y="325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89637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8100000">
            <a:off x="7414682" y="7210979"/>
            <a:ext cx="502602" cy="502602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7272817"/>
            <a:chOff x="0" y="0"/>
            <a:chExt cx="10458588" cy="41591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58588" cy="4159197"/>
            </a:xfrm>
            <a:custGeom>
              <a:avLst/>
              <a:gdLst/>
              <a:ahLst/>
              <a:cxnLst/>
              <a:rect r="r" b="b" t="t" l="l"/>
              <a:pathLst>
                <a:path h="4159197" w="10458588">
                  <a:moveTo>
                    <a:pt x="0" y="0"/>
                  </a:moveTo>
                  <a:lnTo>
                    <a:pt x="10458588" y="0"/>
                  </a:lnTo>
                  <a:lnTo>
                    <a:pt x="10458588" y="4159197"/>
                  </a:lnTo>
                  <a:lnTo>
                    <a:pt x="0" y="415919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458588" cy="42068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053806"/>
            <a:ext cx="769328" cy="3053806"/>
            <a:chOff x="0" y="0"/>
            <a:chExt cx="202621" cy="8042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2621" cy="804295"/>
            </a:xfrm>
            <a:custGeom>
              <a:avLst/>
              <a:gdLst/>
              <a:ahLst/>
              <a:cxnLst/>
              <a:rect r="r" b="b" t="t" l="l"/>
              <a:pathLst>
                <a:path h="804295" w="202621">
                  <a:moveTo>
                    <a:pt x="0" y="0"/>
                  </a:moveTo>
                  <a:lnTo>
                    <a:pt x="202621" y="0"/>
                  </a:lnTo>
                  <a:lnTo>
                    <a:pt x="202621" y="804295"/>
                  </a:lnTo>
                  <a:lnTo>
                    <a:pt x="0" y="804295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02621" cy="8519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1028700" y="9229725"/>
            <a:ext cx="16230600" cy="28575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967844" y="4402853"/>
            <a:ext cx="7176156" cy="3067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1"/>
              </a:lnSpc>
            </a:pPr>
            <a:r>
              <a:rPr lang="en-US" sz="2886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El objetivo general de este proyecto es mantener un control de seguridad de los vehículos y personas que circulan por ciertos recintos privados, tales como condominios, villas, pasajes cerrados y departamentos.</a:t>
            </a:r>
          </a:p>
          <a:p>
            <a:pPr algn="l">
              <a:lnSpc>
                <a:spcPts val="4041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301806" y="1102748"/>
            <a:ext cx="5690182" cy="2740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50"/>
              </a:lnSpc>
            </a:pPr>
            <a:r>
              <a:rPr lang="en-US" b="true" sz="11000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OBJETIVO GENERAL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44500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040549" y="4412378"/>
            <a:ext cx="8081239" cy="2675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Los objetivos específicos de nuestro proyecto son el registro y monitoreo constante para controlar la seguridad de los recintos privados, agilizar y automatizar procesos cotidianos y informar mediante informes y gráficos la situación actual del recinto.</a:t>
            </a:r>
          </a:p>
          <a:p>
            <a:pPr algn="l">
              <a:lnSpc>
                <a:spcPts val="3525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409332" y="1112273"/>
            <a:ext cx="6322722" cy="2740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50"/>
              </a:lnSpc>
            </a:pPr>
            <a:r>
              <a:rPr lang="en-US" b="true" sz="11000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OBJETIVO ESPECIFICO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7518672" y="5884885"/>
            <a:ext cx="769328" cy="3053806"/>
            <a:chOff x="0" y="0"/>
            <a:chExt cx="202621" cy="80429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02621" cy="804295"/>
            </a:xfrm>
            <a:custGeom>
              <a:avLst/>
              <a:gdLst/>
              <a:ahLst/>
              <a:cxnLst/>
              <a:rect r="r" b="b" t="t" l="l"/>
              <a:pathLst>
                <a:path h="804295" w="202621">
                  <a:moveTo>
                    <a:pt x="0" y="0"/>
                  </a:moveTo>
                  <a:lnTo>
                    <a:pt x="202621" y="0"/>
                  </a:lnTo>
                  <a:lnTo>
                    <a:pt x="202621" y="804295"/>
                  </a:lnTo>
                  <a:lnTo>
                    <a:pt x="0" y="804295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202621" cy="8519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-10800000">
            <a:off x="1028700" y="8282596"/>
            <a:ext cx="3330728" cy="325587"/>
          </a:xfrm>
          <a:custGeom>
            <a:avLst/>
            <a:gdLst/>
            <a:ahLst/>
            <a:cxnLst/>
            <a:rect r="r" b="b" t="t" l="l"/>
            <a:pathLst>
              <a:path h="325587" w="3330728">
                <a:moveTo>
                  <a:pt x="0" y="0"/>
                </a:moveTo>
                <a:lnTo>
                  <a:pt x="3330728" y="0"/>
                </a:lnTo>
                <a:lnTo>
                  <a:pt x="3330728" y="325587"/>
                </a:lnTo>
                <a:lnTo>
                  <a:pt x="0" y="3255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89637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8100000">
            <a:off x="15305992" y="7990445"/>
            <a:ext cx="502602" cy="50260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7006485"/>
            <a:chOff x="0" y="0"/>
            <a:chExt cx="10458588" cy="40068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58588" cy="4006886"/>
            </a:xfrm>
            <a:custGeom>
              <a:avLst/>
              <a:gdLst/>
              <a:ahLst/>
              <a:cxnLst/>
              <a:rect r="r" b="b" t="t" l="l"/>
              <a:pathLst>
                <a:path h="4006886" w="10458588">
                  <a:moveTo>
                    <a:pt x="0" y="0"/>
                  </a:moveTo>
                  <a:lnTo>
                    <a:pt x="10458588" y="0"/>
                  </a:lnTo>
                  <a:lnTo>
                    <a:pt x="10458588" y="4006886"/>
                  </a:lnTo>
                  <a:lnTo>
                    <a:pt x="0" y="400688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458588" cy="40545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053806"/>
            <a:ext cx="769328" cy="3053806"/>
            <a:chOff x="0" y="0"/>
            <a:chExt cx="202621" cy="8042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2621" cy="804295"/>
            </a:xfrm>
            <a:custGeom>
              <a:avLst/>
              <a:gdLst/>
              <a:ahLst/>
              <a:cxnLst/>
              <a:rect r="r" b="b" t="t" l="l"/>
              <a:pathLst>
                <a:path h="804295" w="202621">
                  <a:moveTo>
                    <a:pt x="0" y="0"/>
                  </a:moveTo>
                  <a:lnTo>
                    <a:pt x="202621" y="0"/>
                  </a:lnTo>
                  <a:lnTo>
                    <a:pt x="202621" y="804295"/>
                  </a:lnTo>
                  <a:lnTo>
                    <a:pt x="0" y="804295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02621" cy="8519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V="true">
            <a:off x="6498069" y="9361828"/>
            <a:ext cx="10761197" cy="63708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1201400" y="4065950"/>
            <a:ext cx="6461548" cy="4846161"/>
          </a:xfrm>
          <a:custGeom>
            <a:avLst/>
            <a:gdLst/>
            <a:ahLst/>
            <a:cxnLst/>
            <a:rect r="r" b="b" t="t" l="l"/>
            <a:pathLst>
              <a:path h="4846161" w="6461548">
                <a:moveTo>
                  <a:pt x="0" y="0"/>
                </a:moveTo>
                <a:lnTo>
                  <a:pt x="6461548" y="0"/>
                </a:lnTo>
                <a:lnTo>
                  <a:pt x="6461548" y="4846162"/>
                </a:lnTo>
                <a:lnTo>
                  <a:pt x="0" y="48461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2734548"/>
            <a:ext cx="10079711" cy="3972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7"/>
              </a:lnSpc>
            </a:pPr>
          </a:p>
          <a:p>
            <a:pPr algn="l">
              <a:lnSpc>
                <a:spcPts val="3977"/>
              </a:lnSpc>
            </a:pPr>
            <a:r>
              <a:rPr lang="en-US" sz="284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El proyecto busca mejorar la seguridad y gestión de un recinto residencial mediante un sistema que permite registrar y actualizar datos de dueños de vehículos, validar información obligatoria, clasificar usuarios como residentes o visitantes, y automatizar procesos clave tales como el ingreso de vehículos registrados.</a:t>
            </a:r>
          </a:p>
          <a:p>
            <a:pPr algn="l">
              <a:lnSpc>
                <a:spcPts val="3977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506436"/>
            <a:ext cx="5469369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Alcance: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00760" y="941454"/>
            <a:ext cx="4792197" cy="212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81"/>
              </a:lnSpc>
            </a:pPr>
            <a:r>
              <a:rPr lang="en-US" sz="6401" b="true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ALCANCES DEL PROYECTO</a:t>
            </a:r>
          </a:p>
          <a:p>
            <a:pPr algn="l">
              <a:lnSpc>
                <a:spcPts val="448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3144466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086600" y="9503006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-10800000">
            <a:off x="1028700" y="8282596"/>
            <a:ext cx="3330728" cy="325587"/>
          </a:xfrm>
          <a:custGeom>
            <a:avLst/>
            <a:gdLst/>
            <a:ahLst/>
            <a:cxnLst/>
            <a:rect r="r" b="b" t="t" l="l"/>
            <a:pathLst>
              <a:path h="325587" w="3330728">
                <a:moveTo>
                  <a:pt x="0" y="0"/>
                </a:moveTo>
                <a:lnTo>
                  <a:pt x="3330728" y="0"/>
                </a:lnTo>
                <a:lnTo>
                  <a:pt x="3330728" y="325587"/>
                </a:lnTo>
                <a:lnTo>
                  <a:pt x="0" y="325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89637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8100000">
            <a:off x="7414682" y="7210979"/>
            <a:ext cx="502602" cy="502602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7006485"/>
            <a:chOff x="0" y="0"/>
            <a:chExt cx="10458588" cy="40068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58588" cy="4006886"/>
            </a:xfrm>
            <a:custGeom>
              <a:avLst/>
              <a:gdLst/>
              <a:ahLst/>
              <a:cxnLst/>
              <a:rect r="r" b="b" t="t" l="l"/>
              <a:pathLst>
                <a:path h="4006886" w="10458588">
                  <a:moveTo>
                    <a:pt x="0" y="0"/>
                  </a:moveTo>
                  <a:lnTo>
                    <a:pt x="10458588" y="0"/>
                  </a:lnTo>
                  <a:lnTo>
                    <a:pt x="10458588" y="4006886"/>
                  </a:lnTo>
                  <a:lnTo>
                    <a:pt x="0" y="400688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458588" cy="40545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053806"/>
            <a:ext cx="769328" cy="3053806"/>
            <a:chOff x="0" y="0"/>
            <a:chExt cx="202621" cy="8042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2621" cy="804295"/>
            </a:xfrm>
            <a:custGeom>
              <a:avLst/>
              <a:gdLst/>
              <a:ahLst/>
              <a:cxnLst/>
              <a:rect r="r" b="b" t="t" l="l"/>
              <a:pathLst>
                <a:path h="804295" w="202621">
                  <a:moveTo>
                    <a:pt x="0" y="0"/>
                  </a:moveTo>
                  <a:lnTo>
                    <a:pt x="202621" y="0"/>
                  </a:lnTo>
                  <a:lnTo>
                    <a:pt x="202621" y="804295"/>
                  </a:lnTo>
                  <a:lnTo>
                    <a:pt x="0" y="804295"/>
                  </a:lnTo>
                  <a:close/>
                </a:path>
              </a:pathLst>
            </a:custGeom>
            <a:solidFill>
              <a:srgbClr val="FFB80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02621" cy="8519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V="true">
            <a:off x="6498069" y="9361828"/>
            <a:ext cx="10761197" cy="63708"/>
          </a:xfrm>
          <a:prstGeom prst="line">
            <a:avLst/>
          </a:prstGeom>
          <a:ln cap="rnd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1467209" y="3310050"/>
            <a:ext cx="5120602" cy="5120602"/>
          </a:xfrm>
          <a:custGeom>
            <a:avLst/>
            <a:gdLst/>
            <a:ahLst/>
            <a:cxnLst/>
            <a:rect r="r" b="b" t="t" l="l"/>
            <a:pathLst>
              <a:path h="5120602" w="5120602">
                <a:moveTo>
                  <a:pt x="0" y="0"/>
                </a:moveTo>
                <a:lnTo>
                  <a:pt x="5120602" y="0"/>
                </a:lnTo>
                <a:lnTo>
                  <a:pt x="5120602" y="5120601"/>
                </a:lnTo>
                <a:lnTo>
                  <a:pt x="0" y="51206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300760" y="941454"/>
            <a:ext cx="4792197" cy="212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81"/>
              </a:lnSpc>
            </a:pPr>
            <a:r>
              <a:rPr lang="en-US" sz="6401" b="true">
                <a:solidFill>
                  <a:srgbClr val="FFFFFF"/>
                </a:solidFill>
                <a:latin typeface="Adirek HC Heavy"/>
                <a:ea typeface="Adirek HC Heavy"/>
                <a:cs typeface="Adirek HC Heavy"/>
                <a:sym typeface="Adirek HC Heavy"/>
              </a:rPr>
              <a:t>LIMITACIONES DEL PROYECTO</a:t>
            </a:r>
          </a:p>
          <a:p>
            <a:pPr algn="l">
              <a:lnSpc>
                <a:spcPts val="448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3144466" y="9396961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AÑO 2024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086600" y="9503006"/>
            <a:ext cx="411480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960"/>
              </a:lnSpc>
            </a:pPr>
            <a:r>
              <a:rPr lang="en-US" b="true" sz="14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DUOC UC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3441247"/>
            <a:ext cx="9677424" cy="3780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1"/>
              </a:lnSpc>
            </a:pPr>
            <a:r>
              <a:rPr lang="en-US" sz="2708">
                <a:solidFill>
                  <a:srgbClr val="D9D9D9"/>
                </a:solidFill>
                <a:latin typeface="HK Grotesk"/>
                <a:ea typeface="HK Grotesk"/>
                <a:cs typeface="HK Grotesk"/>
                <a:sym typeface="HK Grotesk"/>
              </a:rPr>
              <a:t>El sistema depende de una conexión a internet estable para poder acceder al sitio web y del correcto funcionamiento del hardware (cámaras y servidores). Además, la precisión del reconocimiento de patentes podría verse afectada por condiciones climáticas o mala calidad de imágenes, y requiere actualizaciones constantes para mantener su eficacia frente a nuevas amenazas de seguridad.</a:t>
            </a:r>
          </a:p>
          <a:p>
            <a:pPr algn="l">
              <a:lnSpc>
                <a:spcPts val="3791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2649990"/>
            <a:ext cx="5469369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Limitaciones: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-10800000">
            <a:off x="1244297" y="7796531"/>
            <a:ext cx="3330728" cy="325587"/>
          </a:xfrm>
          <a:custGeom>
            <a:avLst/>
            <a:gdLst/>
            <a:ahLst/>
            <a:cxnLst/>
            <a:rect r="r" b="b" t="t" l="l"/>
            <a:pathLst>
              <a:path h="325587" w="3330728">
                <a:moveTo>
                  <a:pt x="0" y="0"/>
                </a:moveTo>
                <a:lnTo>
                  <a:pt x="3330728" y="0"/>
                </a:lnTo>
                <a:lnTo>
                  <a:pt x="3330728" y="325587"/>
                </a:lnTo>
                <a:lnTo>
                  <a:pt x="0" y="325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89637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8100000">
            <a:off x="9955651" y="8534744"/>
            <a:ext cx="502602" cy="502602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DAGVAKzeeZA</dc:identifier>
  <dcterms:modified xsi:type="dcterms:W3CDTF">2011-08-01T06:04:30Z</dcterms:modified>
  <cp:revision>1</cp:revision>
  <dc:title>Presentación Tecnología Diseño Web amarillo figuras </dc:title>
</cp:coreProperties>
</file>

<file path=docProps/thumbnail.jpeg>
</file>